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9" r:id="rId13"/>
    <p:sldId id="271" r:id="rId14"/>
    <p:sldId id="272" r:id="rId15"/>
    <p:sldId id="273" r:id="rId16"/>
    <p:sldId id="274" r:id="rId17"/>
    <p:sldId id="275" r:id="rId18"/>
    <p:sldId id="276" r:id="rId19"/>
    <p:sldId id="277" r:id="rId20"/>
    <p:sldId id="280" r:id="rId21"/>
    <p:sldId id="285" r:id="rId22"/>
    <p:sldId id="288" r:id="rId23"/>
    <p:sldId id="290" r:id="rId24"/>
    <p:sldId id="291" r:id="rId25"/>
    <p:sldId id="292" r:id="rId26"/>
    <p:sldId id="293" r:id="rId27"/>
    <p:sldId id="294" r:id="rId28"/>
    <p:sldId id="296" r:id="rId29"/>
    <p:sldId id="297"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5" d="100"/>
          <a:sy n="65" d="100"/>
        </p:scale>
        <p:origin x="-1306" y="-72"/>
      </p:cViewPr>
      <p:guideLst>
        <p:guide orient="horz" pos="2160"/>
        <p:guide pos="2880"/>
      </p:guideLst>
    </p:cSldViewPr>
  </p:slideViewPr>
  <p:notesTextViewPr>
    <p:cViewPr>
      <p:scale>
        <a:sx n="1" d="1"/>
        <a:sy n="1" d="1"/>
      </p:scale>
      <p:origin x="0" y="0"/>
    </p:cViewPr>
  </p:notesTextViewPr>
  <p:sorterViewPr>
    <p:cViewPr>
      <p:scale>
        <a:sx n="100" d="100"/>
        <a:sy n="100" d="100"/>
      </p:scale>
      <p:origin x="0" y="724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A34E1D-234D-4FB6-8990-76D6F7C72F53}" type="datetimeFigureOut">
              <a:rPr lang="en-AU" smtClean="0"/>
              <a:t>8/09/2014</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F38C03-296F-4898-A085-0FB7EBF5EE01}" type="slidenum">
              <a:rPr lang="en-AU" smtClean="0"/>
              <a:t>‹#›</a:t>
            </a:fld>
            <a:endParaRPr lang="en-AU"/>
          </a:p>
        </p:txBody>
      </p:sp>
    </p:spTree>
    <p:extLst>
      <p:ext uri="{BB962C8B-B14F-4D97-AF65-F5344CB8AC3E}">
        <p14:creationId xmlns:p14="http://schemas.microsoft.com/office/powerpoint/2010/main" val="29607073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Slide Image Placeholder 1"/>
          <p:cNvSpPr>
            <a:spLocks noGrp="1" noRot="1" noChangeAspect="1" noTextEdit="1"/>
          </p:cNvSpPr>
          <p:nvPr>
            <p:ph type="sldImg"/>
          </p:nvPr>
        </p:nvSpPr>
        <p:spPr bwMode="auto">
          <a:noFill/>
          <a:ln>
            <a:solidFill>
              <a:srgbClr val="000000"/>
            </a:solidFill>
            <a:miter lim="800000"/>
            <a:headEnd/>
            <a:tailEnd/>
          </a:ln>
        </p:spPr>
      </p:sp>
      <p:sp>
        <p:nvSpPr>
          <p:cNvPr id="3840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AU" smtClean="0"/>
          </a:p>
        </p:txBody>
      </p:sp>
      <p:sp>
        <p:nvSpPr>
          <p:cNvPr id="4" name="Slide Number Placeholder 3"/>
          <p:cNvSpPr>
            <a:spLocks noGrp="1"/>
          </p:cNvSpPr>
          <p:nvPr>
            <p:ph type="sldNum" sz="quarter" idx="5"/>
          </p:nvPr>
        </p:nvSpPr>
        <p:spPr/>
        <p:txBody>
          <a:bodyPr/>
          <a:lstStyle/>
          <a:p>
            <a:pPr>
              <a:defRPr/>
            </a:pPr>
            <a:fld id="{28EF2D6C-A82F-4FD6-B50F-EC1E375768AA}" type="slidenum">
              <a:rPr lang="en-AU" smtClean="0"/>
              <a:pPr>
                <a:defRPr/>
              </a:pPr>
              <a:t>8</a:t>
            </a:fld>
            <a:endParaRPr lang="en-A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Slide Image Placeholder 1"/>
          <p:cNvSpPr>
            <a:spLocks noGrp="1" noRot="1" noChangeAspect="1" noTextEdit="1"/>
          </p:cNvSpPr>
          <p:nvPr>
            <p:ph type="sldImg"/>
          </p:nvPr>
        </p:nvSpPr>
        <p:spPr bwMode="auto">
          <a:noFill/>
          <a:ln>
            <a:solidFill>
              <a:srgbClr val="000000"/>
            </a:solidFill>
            <a:miter lim="800000"/>
            <a:headEnd/>
            <a:tailEnd/>
          </a:ln>
        </p:spPr>
      </p:sp>
      <p:sp>
        <p:nvSpPr>
          <p:cNvPr id="3880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AU" smtClean="0"/>
          </a:p>
        </p:txBody>
      </p:sp>
      <p:sp>
        <p:nvSpPr>
          <p:cNvPr id="4" name="Slide Number Placeholder 3"/>
          <p:cNvSpPr>
            <a:spLocks noGrp="1"/>
          </p:cNvSpPr>
          <p:nvPr>
            <p:ph type="sldNum" sz="quarter" idx="5"/>
          </p:nvPr>
        </p:nvSpPr>
        <p:spPr/>
        <p:txBody>
          <a:bodyPr/>
          <a:lstStyle/>
          <a:p>
            <a:pPr>
              <a:defRPr/>
            </a:pPr>
            <a:fld id="{4958EDB3-F393-4352-900A-DAB75980824F}" type="slidenum">
              <a:rPr lang="en-AU" smtClean="0"/>
              <a:pPr>
                <a:defRPr/>
              </a:pPr>
              <a:t>9</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9D797A32-1D07-48B2-ABB0-67E28EE1FCD7}" type="datetimeFigureOut">
              <a:rPr lang="en-AU" smtClean="0"/>
              <a:t>8/09/2014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0ACFF10-A7D1-451C-A44E-A1253C3A8F0B}" type="slidenum">
              <a:rPr lang="en-AU" smtClean="0"/>
              <a:t>‹#›</a:t>
            </a:fld>
            <a:endParaRPr lang="en-AU"/>
          </a:p>
        </p:txBody>
      </p:sp>
    </p:spTree>
    <p:extLst>
      <p:ext uri="{BB962C8B-B14F-4D97-AF65-F5344CB8AC3E}">
        <p14:creationId xmlns:p14="http://schemas.microsoft.com/office/powerpoint/2010/main" val="524826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D797A32-1D07-48B2-ABB0-67E28EE1FCD7}" type="datetimeFigureOut">
              <a:rPr lang="en-AU" smtClean="0"/>
              <a:t>8/09/2014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0ACFF10-A7D1-451C-A44E-A1253C3A8F0B}" type="slidenum">
              <a:rPr lang="en-AU" smtClean="0"/>
              <a:t>‹#›</a:t>
            </a:fld>
            <a:endParaRPr lang="en-AU"/>
          </a:p>
        </p:txBody>
      </p:sp>
    </p:spTree>
    <p:extLst>
      <p:ext uri="{BB962C8B-B14F-4D97-AF65-F5344CB8AC3E}">
        <p14:creationId xmlns:p14="http://schemas.microsoft.com/office/powerpoint/2010/main" val="723981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D797A32-1D07-48B2-ABB0-67E28EE1FCD7}" type="datetimeFigureOut">
              <a:rPr lang="en-AU" smtClean="0"/>
              <a:t>8/09/2014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0ACFF10-A7D1-451C-A44E-A1253C3A8F0B}" type="slidenum">
              <a:rPr lang="en-AU" smtClean="0"/>
              <a:t>‹#›</a:t>
            </a:fld>
            <a:endParaRPr lang="en-AU"/>
          </a:p>
        </p:txBody>
      </p:sp>
    </p:spTree>
    <p:extLst>
      <p:ext uri="{BB962C8B-B14F-4D97-AF65-F5344CB8AC3E}">
        <p14:creationId xmlns:p14="http://schemas.microsoft.com/office/powerpoint/2010/main" val="38564141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AU"/>
          </a:p>
        </p:txBody>
      </p:sp>
      <p:sp>
        <p:nvSpPr>
          <p:cNvPr id="3" name="ClipArt Placeholder 2"/>
          <p:cNvSpPr>
            <a:spLocks noGrp="1"/>
          </p:cNvSpPr>
          <p:nvPr>
            <p:ph type="clipArt" sz="half" idx="1"/>
          </p:nvPr>
        </p:nvSpPr>
        <p:spPr>
          <a:xfrm>
            <a:off x="685800" y="1981200"/>
            <a:ext cx="3810000" cy="4114800"/>
          </a:xfrm>
        </p:spPr>
        <p:txBody>
          <a:bodyPr/>
          <a:lstStyle/>
          <a:p>
            <a:pPr lvl="0"/>
            <a:endParaRPr lang="en-AU"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Rectangle 1030"/>
          <p:cNvSpPr>
            <a:spLocks noGrp="1" noChangeArrowheads="1"/>
          </p:cNvSpPr>
          <p:nvPr>
            <p:ph type="dt" sz="half" idx="10"/>
          </p:nvPr>
        </p:nvSpPr>
        <p:spPr/>
        <p:txBody>
          <a:bodyPr/>
          <a:lstStyle>
            <a:lvl1pPr>
              <a:defRPr/>
            </a:lvl1pPr>
          </a:lstStyle>
          <a:p>
            <a:pPr>
              <a:defRPr/>
            </a:pPr>
            <a:endParaRPr lang="en-US"/>
          </a:p>
        </p:txBody>
      </p:sp>
      <p:sp>
        <p:nvSpPr>
          <p:cNvPr id="6" name="Rectangle 1031"/>
          <p:cNvSpPr>
            <a:spLocks noGrp="1" noChangeArrowheads="1"/>
          </p:cNvSpPr>
          <p:nvPr>
            <p:ph type="ftr" sz="quarter" idx="11"/>
          </p:nvPr>
        </p:nvSpPr>
        <p:spPr/>
        <p:txBody>
          <a:bodyPr/>
          <a:lstStyle>
            <a:lvl1pPr>
              <a:defRPr/>
            </a:lvl1pPr>
          </a:lstStyle>
          <a:p>
            <a:pPr>
              <a:defRPr/>
            </a:pPr>
            <a:endParaRPr lang="en-US"/>
          </a:p>
        </p:txBody>
      </p:sp>
      <p:sp>
        <p:nvSpPr>
          <p:cNvPr id="7" name="Rectangle 1032"/>
          <p:cNvSpPr>
            <a:spLocks noGrp="1" noChangeArrowheads="1"/>
          </p:cNvSpPr>
          <p:nvPr>
            <p:ph type="sldNum" sz="quarter" idx="12"/>
          </p:nvPr>
        </p:nvSpPr>
        <p:spPr/>
        <p:txBody>
          <a:bodyPr/>
          <a:lstStyle>
            <a:lvl1pPr>
              <a:defRPr/>
            </a:lvl1pPr>
          </a:lstStyle>
          <a:p>
            <a:pPr>
              <a:defRPr/>
            </a:pPr>
            <a:fld id="{B6E9019F-0778-454E-95FA-7C1A0C4A4939}" type="slidenum">
              <a:rPr lang="en-US"/>
              <a:pPr>
                <a:defRPr/>
              </a:pPr>
              <a:t>‹#›</a:t>
            </a:fld>
            <a:endParaRPr lang="en-US"/>
          </a:p>
        </p:txBody>
      </p:sp>
    </p:spTree>
    <p:extLst>
      <p:ext uri="{BB962C8B-B14F-4D97-AF65-F5344CB8AC3E}">
        <p14:creationId xmlns:p14="http://schemas.microsoft.com/office/powerpoint/2010/main" val="3026740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D797A32-1D07-48B2-ABB0-67E28EE1FCD7}" type="datetimeFigureOut">
              <a:rPr lang="en-AU" smtClean="0"/>
              <a:t>8/09/2014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0ACFF10-A7D1-451C-A44E-A1253C3A8F0B}" type="slidenum">
              <a:rPr lang="en-AU" smtClean="0"/>
              <a:t>‹#›</a:t>
            </a:fld>
            <a:endParaRPr lang="en-AU"/>
          </a:p>
        </p:txBody>
      </p:sp>
    </p:spTree>
    <p:extLst>
      <p:ext uri="{BB962C8B-B14F-4D97-AF65-F5344CB8AC3E}">
        <p14:creationId xmlns:p14="http://schemas.microsoft.com/office/powerpoint/2010/main" val="3787289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797A32-1D07-48B2-ABB0-67E28EE1FCD7}" type="datetimeFigureOut">
              <a:rPr lang="en-AU" smtClean="0"/>
              <a:t>8/09/2014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0ACFF10-A7D1-451C-A44E-A1253C3A8F0B}" type="slidenum">
              <a:rPr lang="en-AU" smtClean="0"/>
              <a:t>‹#›</a:t>
            </a:fld>
            <a:endParaRPr lang="en-AU"/>
          </a:p>
        </p:txBody>
      </p:sp>
    </p:spTree>
    <p:extLst>
      <p:ext uri="{BB962C8B-B14F-4D97-AF65-F5344CB8AC3E}">
        <p14:creationId xmlns:p14="http://schemas.microsoft.com/office/powerpoint/2010/main" val="2823701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9D797A32-1D07-48B2-ABB0-67E28EE1FCD7}" type="datetimeFigureOut">
              <a:rPr lang="en-AU" smtClean="0"/>
              <a:t>8/09/2014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0ACFF10-A7D1-451C-A44E-A1253C3A8F0B}" type="slidenum">
              <a:rPr lang="en-AU" smtClean="0"/>
              <a:t>‹#›</a:t>
            </a:fld>
            <a:endParaRPr lang="en-AU"/>
          </a:p>
        </p:txBody>
      </p:sp>
    </p:spTree>
    <p:extLst>
      <p:ext uri="{BB962C8B-B14F-4D97-AF65-F5344CB8AC3E}">
        <p14:creationId xmlns:p14="http://schemas.microsoft.com/office/powerpoint/2010/main" val="1714815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9D797A32-1D07-48B2-ABB0-67E28EE1FCD7}" type="datetimeFigureOut">
              <a:rPr lang="en-AU" smtClean="0"/>
              <a:t>8/09/2014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0ACFF10-A7D1-451C-A44E-A1253C3A8F0B}" type="slidenum">
              <a:rPr lang="en-AU" smtClean="0"/>
              <a:t>‹#›</a:t>
            </a:fld>
            <a:endParaRPr lang="en-AU"/>
          </a:p>
        </p:txBody>
      </p:sp>
    </p:spTree>
    <p:extLst>
      <p:ext uri="{BB962C8B-B14F-4D97-AF65-F5344CB8AC3E}">
        <p14:creationId xmlns:p14="http://schemas.microsoft.com/office/powerpoint/2010/main" val="23244852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9D797A32-1D07-48B2-ABB0-67E28EE1FCD7}" type="datetimeFigureOut">
              <a:rPr lang="en-AU" smtClean="0"/>
              <a:t>8/09/2014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0ACFF10-A7D1-451C-A44E-A1253C3A8F0B}" type="slidenum">
              <a:rPr lang="en-AU" smtClean="0"/>
              <a:t>‹#›</a:t>
            </a:fld>
            <a:endParaRPr lang="en-AU"/>
          </a:p>
        </p:txBody>
      </p:sp>
    </p:spTree>
    <p:extLst>
      <p:ext uri="{BB962C8B-B14F-4D97-AF65-F5344CB8AC3E}">
        <p14:creationId xmlns:p14="http://schemas.microsoft.com/office/powerpoint/2010/main" val="166570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797A32-1D07-48B2-ABB0-67E28EE1FCD7}" type="datetimeFigureOut">
              <a:rPr lang="en-AU" smtClean="0"/>
              <a:t>8/09/2014</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90ACFF10-A7D1-451C-A44E-A1253C3A8F0B}" type="slidenum">
              <a:rPr lang="en-AU" smtClean="0"/>
              <a:t>‹#›</a:t>
            </a:fld>
            <a:endParaRPr lang="en-AU"/>
          </a:p>
        </p:txBody>
      </p:sp>
    </p:spTree>
    <p:extLst>
      <p:ext uri="{BB962C8B-B14F-4D97-AF65-F5344CB8AC3E}">
        <p14:creationId xmlns:p14="http://schemas.microsoft.com/office/powerpoint/2010/main" val="795165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797A32-1D07-48B2-ABB0-67E28EE1FCD7}" type="datetimeFigureOut">
              <a:rPr lang="en-AU" smtClean="0"/>
              <a:t>8/09/2014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0ACFF10-A7D1-451C-A44E-A1253C3A8F0B}" type="slidenum">
              <a:rPr lang="en-AU" smtClean="0"/>
              <a:t>‹#›</a:t>
            </a:fld>
            <a:endParaRPr lang="en-AU"/>
          </a:p>
        </p:txBody>
      </p:sp>
    </p:spTree>
    <p:extLst>
      <p:ext uri="{BB962C8B-B14F-4D97-AF65-F5344CB8AC3E}">
        <p14:creationId xmlns:p14="http://schemas.microsoft.com/office/powerpoint/2010/main" val="1851811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797A32-1D07-48B2-ABB0-67E28EE1FCD7}" type="datetimeFigureOut">
              <a:rPr lang="en-AU" smtClean="0"/>
              <a:t>8/09/2014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0ACFF10-A7D1-451C-A44E-A1253C3A8F0B}" type="slidenum">
              <a:rPr lang="en-AU" smtClean="0"/>
              <a:t>‹#›</a:t>
            </a:fld>
            <a:endParaRPr lang="en-AU"/>
          </a:p>
        </p:txBody>
      </p:sp>
    </p:spTree>
    <p:extLst>
      <p:ext uri="{BB962C8B-B14F-4D97-AF65-F5344CB8AC3E}">
        <p14:creationId xmlns:p14="http://schemas.microsoft.com/office/powerpoint/2010/main" val="2619658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797A32-1D07-48B2-ABB0-67E28EE1FCD7}" type="datetimeFigureOut">
              <a:rPr lang="en-AU" smtClean="0"/>
              <a:t>8/09/2014</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ACFF10-A7D1-451C-A44E-A1253C3A8F0B}" type="slidenum">
              <a:rPr lang="en-AU" smtClean="0"/>
              <a:t>‹#›</a:t>
            </a:fld>
            <a:endParaRPr lang="en-AU"/>
          </a:p>
        </p:txBody>
      </p:sp>
    </p:spTree>
    <p:extLst>
      <p:ext uri="{BB962C8B-B14F-4D97-AF65-F5344CB8AC3E}">
        <p14:creationId xmlns:p14="http://schemas.microsoft.com/office/powerpoint/2010/main" val="17443769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Handouts for WA: Special Interests</a:t>
            </a:r>
            <a:endParaRPr lang="en-AU" dirty="0"/>
          </a:p>
        </p:txBody>
      </p:sp>
      <p:sp>
        <p:nvSpPr>
          <p:cNvPr id="3" name="Subtitle 2"/>
          <p:cNvSpPr>
            <a:spLocks noGrp="1"/>
          </p:cNvSpPr>
          <p:nvPr>
            <p:ph type="subTitle" idx="1"/>
          </p:nvPr>
        </p:nvSpPr>
        <p:spPr/>
        <p:txBody>
          <a:bodyPr/>
          <a:lstStyle/>
          <a:p>
            <a:endParaRPr lang="en-AU"/>
          </a:p>
        </p:txBody>
      </p:sp>
    </p:spTree>
    <p:extLst>
      <p:ext uri="{BB962C8B-B14F-4D97-AF65-F5344CB8AC3E}">
        <p14:creationId xmlns:p14="http://schemas.microsoft.com/office/powerpoint/2010/main" val="23332071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Developmental Sequence</a:t>
            </a:r>
            <a:endParaRPr lang="en-AU" dirty="0"/>
          </a:p>
        </p:txBody>
      </p:sp>
      <p:sp>
        <p:nvSpPr>
          <p:cNvPr id="3" name="Content Placeholder 2"/>
          <p:cNvSpPr>
            <a:spLocks noGrp="1"/>
          </p:cNvSpPr>
          <p:nvPr>
            <p:ph idx="1"/>
          </p:nvPr>
        </p:nvSpPr>
        <p:spPr/>
        <p:txBody>
          <a:bodyPr/>
          <a:lstStyle/>
          <a:p>
            <a:r>
              <a:rPr lang="en-AU" dirty="0" smtClean="0"/>
              <a:t>Parts of objects/ sensory experience</a:t>
            </a:r>
          </a:p>
          <a:p>
            <a:r>
              <a:rPr lang="en-AU" dirty="0" smtClean="0"/>
              <a:t>Collecting objects</a:t>
            </a:r>
          </a:p>
          <a:p>
            <a:r>
              <a:rPr lang="en-AU" dirty="0" smtClean="0"/>
              <a:t>Collecting information</a:t>
            </a:r>
          </a:p>
          <a:p>
            <a:r>
              <a:rPr lang="en-AU" dirty="0" smtClean="0"/>
              <a:t>Person </a:t>
            </a:r>
          </a:p>
          <a:p>
            <a:endParaRPr lang="en-AU" dirty="0"/>
          </a:p>
          <a:p>
            <a:r>
              <a:rPr lang="en-AU" dirty="0" smtClean="0"/>
              <a:t>Each interest has a ‘use by’ date from hours to decades</a:t>
            </a:r>
            <a:endParaRPr lang="en-AU" dirty="0"/>
          </a:p>
        </p:txBody>
      </p:sp>
    </p:spTree>
    <p:extLst>
      <p:ext uri="{BB962C8B-B14F-4D97-AF65-F5344CB8AC3E}">
        <p14:creationId xmlns:p14="http://schemas.microsoft.com/office/powerpoint/2010/main" val="37036954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Interests of Girls</a:t>
            </a:r>
            <a:endParaRPr lang="en-AU" dirty="0"/>
          </a:p>
        </p:txBody>
      </p:sp>
      <p:sp>
        <p:nvSpPr>
          <p:cNvPr id="3" name="Content Placeholder 2"/>
          <p:cNvSpPr>
            <a:spLocks noGrp="1"/>
          </p:cNvSpPr>
          <p:nvPr>
            <p:ph idx="1"/>
          </p:nvPr>
        </p:nvSpPr>
        <p:spPr/>
        <p:txBody>
          <a:bodyPr>
            <a:normAutofit fontScale="92500" lnSpcReduction="20000"/>
          </a:bodyPr>
          <a:lstStyle/>
          <a:p>
            <a:r>
              <a:rPr lang="en-AU" dirty="0" smtClean="0"/>
              <a:t>Intensity rather than focus</a:t>
            </a:r>
          </a:p>
          <a:p>
            <a:r>
              <a:rPr lang="en-AU" dirty="0" smtClean="0"/>
              <a:t>Boys toys or gender neutral toys</a:t>
            </a:r>
          </a:p>
          <a:p>
            <a:r>
              <a:rPr lang="en-AU" dirty="0" smtClean="0"/>
              <a:t>Dolls to replay and decode social situations</a:t>
            </a:r>
          </a:p>
          <a:p>
            <a:r>
              <a:rPr lang="en-AU" dirty="0" smtClean="0"/>
              <a:t>Literature</a:t>
            </a:r>
          </a:p>
          <a:p>
            <a:r>
              <a:rPr lang="en-AU" dirty="0" smtClean="0"/>
              <a:t>Soap operas</a:t>
            </a:r>
          </a:p>
          <a:p>
            <a:r>
              <a:rPr lang="en-AU" dirty="0" smtClean="0"/>
              <a:t>Being feminine</a:t>
            </a:r>
          </a:p>
          <a:p>
            <a:r>
              <a:rPr lang="en-AU" dirty="0" smtClean="0"/>
              <a:t>Friendships </a:t>
            </a:r>
          </a:p>
          <a:p>
            <a:r>
              <a:rPr lang="en-AU" dirty="0" smtClean="0"/>
              <a:t>Nature and animals</a:t>
            </a:r>
          </a:p>
          <a:p>
            <a:r>
              <a:rPr lang="en-AU" smtClean="0"/>
              <a:t>The supernatural</a:t>
            </a:r>
            <a:endParaRPr lang="en-AU" dirty="0"/>
          </a:p>
        </p:txBody>
      </p:sp>
    </p:spTree>
    <p:extLst>
      <p:ext uri="{BB962C8B-B14F-4D97-AF65-F5344CB8AC3E}">
        <p14:creationId xmlns:p14="http://schemas.microsoft.com/office/powerpoint/2010/main" val="33962149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AU" altLang="en-US" smtClean="0"/>
              <a:t>Special Interests</a:t>
            </a:r>
          </a:p>
        </p:txBody>
      </p:sp>
      <p:sp>
        <p:nvSpPr>
          <p:cNvPr id="30723" name="Content Placeholder 2"/>
          <p:cNvSpPr>
            <a:spLocks noGrp="1"/>
          </p:cNvSpPr>
          <p:nvPr>
            <p:ph idx="1"/>
          </p:nvPr>
        </p:nvSpPr>
        <p:spPr/>
        <p:txBody>
          <a:bodyPr/>
          <a:lstStyle/>
          <a:p>
            <a:pPr eaLnBrk="1" hangingPunct="1"/>
            <a:r>
              <a:rPr lang="en-GB" altLang="en-US" smtClean="0"/>
              <a:t>Most of the happier times were during vacations which is why I love ships and trains (the only times when we would experience these things). These occasions were more secure and stable for me.</a:t>
            </a:r>
            <a:endParaRPr lang="en-AU" altLang="en-US" smtClean="0"/>
          </a:p>
        </p:txBody>
      </p:sp>
    </p:spTree>
    <p:extLst>
      <p:ext uri="{BB962C8B-B14F-4D97-AF65-F5344CB8AC3E}">
        <p14:creationId xmlns:p14="http://schemas.microsoft.com/office/powerpoint/2010/main" val="2724777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eaLnBrk="1" hangingPunct="1"/>
            <a:r>
              <a:rPr lang="en-AU" altLang="en-US" smtClean="0"/>
              <a:t>Special Interest</a:t>
            </a:r>
          </a:p>
        </p:txBody>
      </p:sp>
      <p:sp>
        <p:nvSpPr>
          <p:cNvPr id="32771" name="Content Placeholder 2"/>
          <p:cNvSpPr>
            <a:spLocks noGrp="1"/>
          </p:cNvSpPr>
          <p:nvPr>
            <p:ph idx="1"/>
          </p:nvPr>
        </p:nvSpPr>
        <p:spPr/>
        <p:txBody>
          <a:bodyPr/>
          <a:lstStyle/>
          <a:p>
            <a:pPr eaLnBrk="1" hangingPunct="1"/>
            <a:r>
              <a:rPr lang="en-AU" altLang="en-US" smtClean="0"/>
              <a:t>Because the things I like are very minority interests and my dislikes are things most people like I have always been isolated.</a:t>
            </a:r>
          </a:p>
          <a:p>
            <a:pPr eaLnBrk="1" hangingPunct="1"/>
            <a:r>
              <a:rPr lang="en-AU" altLang="en-US" smtClean="0"/>
              <a:t>I was never interested in dolls or maternal things but spent hours catching small fish, tadpoles, amphibians and insects and keeping them in aquariums.</a:t>
            </a:r>
          </a:p>
        </p:txBody>
      </p:sp>
    </p:spTree>
    <p:extLst>
      <p:ext uri="{BB962C8B-B14F-4D97-AF65-F5344CB8AC3E}">
        <p14:creationId xmlns:p14="http://schemas.microsoft.com/office/powerpoint/2010/main" val="11570499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endParaRPr lang="en-AU" altLang="en-US" smtClean="0"/>
          </a:p>
        </p:txBody>
      </p:sp>
      <p:sp>
        <p:nvSpPr>
          <p:cNvPr id="34819" name="Content Placeholder 2"/>
          <p:cNvSpPr>
            <a:spLocks noGrp="1"/>
          </p:cNvSpPr>
          <p:nvPr>
            <p:ph idx="1"/>
          </p:nvPr>
        </p:nvSpPr>
        <p:spPr>
          <a:xfrm>
            <a:off x="457200" y="285750"/>
            <a:ext cx="8229600" cy="4525963"/>
          </a:xfrm>
        </p:spPr>
        <p:txBody>
          <a:bodyPr/>
          <a:lstStyle/>
          <a:p>
            <a:r>
              <a:rPr lang="en-AU" altLang="en-US" smtClean="0"/>
              <a:t>I used to love digging up old animal bones out of the river bank and dissecting owl pellets. I still find these things fascinating.</a:t>
            </a:r>
          </a:p>
        </p:txBody>
      </p:sp>
    </p:spTree>
    <p:extLst>
      <p:ext uri="{BB962C8B-B14F-4D97-AF65-F5344CB8AC3E}">
        <p14:creationId xmlns:p14="http://schemas.microsoft.com/office/powerpoint/2010/main" val="38456275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AU" altLang="en-US" smtClean="0"/>
              <a:t>Collections and interests</a:t>
            </a:r>
          </a:p>
        </p:txBody>
      </p:sp>
      <p:sp>
        <p:nvSpPr>
          <p:cNvPr id="35843" name="Content Placeholder 2"/>
          <p:cNvSpPr>
            <a:spLocks noGrp="1"/>
          </p:cNvSpPr>
          <p:nvPr>
            <p:ph idx="1"/>
          </p:nvPr>
        </p:nvSpPr>
        <p:spPr/>
        <p:txBody>
          <a:bodyPr/>
          <a:lstStyle/>
          <a:p>
            <a:r>
              <a:rPr lang="en-AU" altLang="en-US" smtClean="0"/>
              <a:t>Bendy toys</a:t>
            </a:r>
          </a:p>
          <a:p>
            <a:r>
              <a:rPr lang="en-AU" altLang="en-US" smtClean="0"/>
              <a:t>Animal bones</a:t>
            </a:r>
          </a:p>
          <a:p>
            <a:r>
              <a:rPr lang="en-AU" altLang="en-US" smtClean="0"/>
              <a:t>Vikings</a:t>
            </a:r>
          </a:p>
          <a:p>
            <a:r>
              <a:rPr lang="en-AU" altLang="en-US" smtClean="0"/>
              <a:t>Toads and tadpoles</a:t>
            </a:r>
          </a:p>
          <a:p>
            <a:r>
              <a:rPr lang="en-AU" altLang="en-US" smtClean="0"/>
              <a:t>Dandy Livingstone – Reggae singer</a:t>
            </a:r>
          </a:p>
          <a:p>
            <a:r>
              <a:rPr lang="en-AU" altLang="en-US" smtClean="0"/>
              <a:t>Trains</a:t>
            </a:r>
          </a:p>
          <a:p>
            <a:r>
              <a:rPr lang="en-AU" altLang="en-US" smtClean="0"/>
              <a:t>Ships and ferries (The Earl William)</a:t>
            </a:r>
          </a:p>
        </p:txBody>
      </p:sp>
    </p:spTree>
    <p:extLst>
      <p:ext uri="{BB962C8B-B14F-4D97-AF65-F5344CB8AC3E}">
        <p14:creationId xmlns:p14="http://schemas.microsoft.com/office/powerpoint/2010/main" val="2309275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AU" altLang="en-US" smtClean="0"/>
              <a:t>Special Interest: Vikings</a:t>
            </a:r>
          </a:p>
        </p:txBody>
      </p:sp>
      <p:sp>
        <p:nvSpPr>
          <p:cNvPr id="3" name="Content Placeholder 2"/>
          <p:cNvSpPr>
            <a:spLocks noGrp="1"/>
          </p:cNvSpPr>
          <p:nvPr>
            <p:ph idx="1"/>
          </p:nvPr>
        </p:nvSpPr>
        <p:spPr/>
        <p:txBody>
          <a:bodyPr rtlCol="0">
            <a:normAutofit fontScale="77500" lnSpcReduction="20000"/>
          </a:bodyPr>
          <a:lstStyle/>
          <a:p>
            <a:pPr eaLnBrk="1" fontAlgn="auto" hangingPunct="1">
              <a:spcAft>
                <a:spcPts val="0"/>
              </a:spcAft>
              <a:buFont typeface="Arial" pitchFamily="34" charset="0"/>
              <a:buChar char="•"/>
              <a:defRPr/>
            </a:pPr>
            <a:r>
              <a:rPr lang="en-GB" dirty="0" smtClean="0"/>
              <a:t>When I was about seven, I probably saw something in a book, which fascinated me and still does. Because it was like nothing I had ever seen before and totally unrelated and far removed from our world and our culture. That was Scandinavia and it’s people. Because of it’s foreignness it was totally alien and opposite to any one and any thing known to me. That was my escape, a dream world where nothing would remind me of daily life and all it had to throw at me. The people from this wonderful place look totally unlike any people in the “real world”. Looking at these faces, I could not be reminded of anyone who might have humiliated, frightened or rebuked me. The bottom line is I was turning my back on real life and it’s ability to hurt, and escaping.</a:t>
            </a:r>
            <a:endParaRPr lang="en-AU" dirty="0" smtClean="0"/>
          </a:p>
        </p:txBody>
      </p:sp>
    </p:spTree>
    <p:extLst>
      <p:ext uri="{BB962C8B-B14F-4D97-AF65-F5344CB8AC3E}">
        <p14:creationId xmlns:p14="http://schemas.microsoft.com/office/powerpoint/2010/main" val="1705877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eaLnBrk="1" hangingPunct="1"/>
            <a:r>
              <a:rPr lang="en-AU" altLang="en-US" smtClean="0"/>
              <a:t>Preferences</a:t>
            </a:r>
          </a:p>
        </p:txBody>
      </p:sp>
      <p:sp>
        <p:nvSpPr>
          <p:cNvPr id="37891" name="Content Placeholder 2"/>
          <p:cNvSpPr>
            <a:spLocks noGrp="1"/>
          </p:cNvSpPr>
          <p:nvPr>
            <p:ph idx="1"/>
          </p:nvPr>
        </p:nvSpPr>
        <p:spPr/>
        <p:txBody>
          <a:bodyPr/>
          <a:lstStyle/>
          <a:p>
            <a:pPr eaLnBrk="1" hangingPunct="1"/>
            <a:r>
              <a:rPr lang="en-AU" altLang="en-US" smtClean="0"/>
              <a:t>Although I don’t like typically male things like machines, technology and sport, I have also never been interested in typically female things either.</a:t>
            </a:r>
          </a:p>
        </p:txBody>
      </p:sp>
    </p:spTree>
    <p:extLst>
      <p:ext uri="{BB962C8B-B14F-4D97-AF65-F5344CB8AC3E}">
        <p14:creationId xmlns:p14="http://schemas.microsoft.com/office/powerpoint/2010/main" val="27847496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AU" altLang="en-US" smtClean="0"/>
              <a:t>Preferences</a:t>
            </a:r>
          </a:p>
        </p:txBody>
      </p:sp>
      <p:sp>
        <p:nvSpPr>
          <p:cNvPr id="38915" name="Content Placeholder 2"/>
          <p:cNvSpPr>
            <a:spLocks noGrp="1"/>
          </p:cNvSpPr>
          <p:nvPr>
            <p:ph idx="1"/>
          </p:nvPr>
        </p:nvSpPr>
        <p:spPr/>
        <p:txBody>
          <a:bodyPr/>
          <a:lstStyle/>
          <a:p>
            <a:r>
              <a:rPr lang="en-AU" altLang="en-US" smtClean="0"/>
              <a:t>I prefer non fiction to fiction. Factual things are so much more interesting. Movies, novels, drama and comedy all seem so frivolous and trivial or the stories are always the same.</a:t>
            </a:r>
          </a:p>
          <a:p>
            <a:r>
              <a:rPr lang="en-AU" altLang="en-US" smtClean="0"/>
              <a:t>Penny has several hundred fact books.</a:t>
            </a:r>
          </a:p>
        </p:txBody>
      </p:sp>
    </p:spTree>
    <p:extLst>
      <p:ext uri="{BB962C8B-B14F-4D97-AF65-F5344CB8AC3E}">
        <p14:creationId xmlns:p14="http://schemas.microsoft.com/office/powerpoint/2010/main" val="18727455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AU" altLang="en-US" smtClean="0"/>
              <a:t>Art</a:t>
            </a:r>
          </a:p>
        </p:txBody>
      </p:sp>
      <p:sp>
        <p:nvSpPr>
          <p:cNvPr id="39939" name="Content Placeholder 2"/>
          <p:cNvSpPr>
            <a:spLocks noGrp="1"/>
          </p:cNvSpPr>
          <p:nvPr>
            <p:ph idx="1"/>
          </p:nvPr>
        </p:nvSpPr>
        <p:spPr/>
        <p:txBody>
          <a:bodyPr/>
          <a:lstStyle/>
          <a:p>
            <a:r>
              <a:rPr lang="en-AU" altLang="en-US" smtClean="0"/>
              <a:t>Her relaxation, talent and income</a:t>
            </a:r>
          </a:p>
          <a:p>
            <a:r>
              <a:rPr lang="en-AU" altLang="en-US" smtClean="0"/>
              <a:t>Drawings and sculpture</a:t>
            </a:r>
          </a:p>
          <a:p>
            <a:r>
              <a:rPr lang="en-AU" altLang="en-US" smtClean="0"/>
              <a:t>Self-taught</a:t>
            </a:r>
          </a:p>
          <a:p>
            <a:r>
              <a:rPr lang="en-AU" altLang="en-US" smtClean="0"/>
              <a:t>Working at night</a:t>
            </a:r>
          </a:p>
          <a:p>
            <a:r>
              <a:rPr lang="en-AU" altLang="en-US" smtClean="0"/>
              <a:t>A ‘night owl’</a:t>
            </a:r>
          </a:p>
        </p:txBody>
      </p:sp>
    </p:spTree>
    <p:extLst>
      <p:ext uri="{BB962C8B-B14F-4D97-AF65-F5344CB8AC3E}">
        <p14:creationId xmlns:p14="http://schemas.microsoft.com/office/powerpoint/2010/main" val="1787452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p:cNvSpPr>
            <a:spLocks noGrp="1"/>
          </p:cNvSpPr>
          <p:nvPr>
            <p:ph type="title"/>
          </p:nvPr>
        </p:nvSpPr>
        <p:spPr>
          <a:xfrm>
            <a:off x="457200" y="274638"/>
            <a:ext cx="8229600" cy="1785937"/>
          </a:xfrm>
        </p:spPr>
        <p:txBody>
          <a:bodyPr>
            <a:normAutofit/>
          </a:bodyPr>
          <a:lstStyle/>
          <a:p>
            <a:r>
              <a:rPr lang="en-AU" altLang="en-US" dirty="0"/>
              <a:t>T</a:t>
            </a:r>
            <a:r>
              <a:rPr lang="en-AU" altLang="en-US" dirty="0" smtClean="0"/>
              <a:t>he Reasons for Special Interests</a:t>
            </a:r>
            <a:br>
              <a:rPr lang="en-AU" altLang="en-US" dirty="0" smtClean="0"/>
            </a:br>
            <a:endParaRPr lang="en-AU" altLang="en-US" dirty="0" smtClean="0"/>
          </a:p>
        </p:txBody>
      </p:sp>
      <p:sp>
        <p:nvSpPr>
          <p:cNvPr id="2" name="Content Placeholder 1"/>
          <p:cNvSpPr>
            <a:spLocks noGrp="1"/>
          </p:cNvSpPr>
          <p:nvPr>
            <p:ph idx="1"/>
          </p:nvPr>
        </p:nvSpPr>
        <p:spPr/>
        <p:txBody>
          <a:bodyPr/>
          <a:lstStyle/>
          <a:p>
            <a:endParaRPr lang="en-AU"/>
          </a:p>
        </p:txBody>
      </p:sp>
    </p:spTree>
    <p:extLst>
      <p:ext uri="{BB962C8B-B14F-4D97-AF65-F5344CB8AC3E}">
        <p14:creationId xmlns:p14="http://schemas.microsoft.com/office/powerpoint/2010/main" val="25222893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AU" altLang="en-US" dirty="0" smtClean="0"/>
              <a:t>From Trains to Train Staff</a:t>
            </a:r>
          </a:p>
        </p:txBody>
      </p:sp>
      <p:sp>
        <p:nvSpPr>
          <p:cNvPr id="47107" name="Content Placeholder 2"/>
          <p:cNvSpPr>
            <a:spLocks noGrp="1"/>
          </p:cNvSpPr>
          <p:nvPr>
            <p:ph idx="1"/>
          </p:nvPr>
        </p:nvSpPr>
        <p:spPr/>
        <p:txBody>
          <a:bodyPr/>
          <a:lstStyle/>
          <a:p>
            <a:r>
              <a:rPr lang="en-AU" altLang="en-US" smtClean="0"/>
              <a:t>When I met my husband I was 16 and he was nearly 45.</a:t>
            </a:r>
          </a:p>
        </p:txBody>
      </p:sp>
    </p:spTree>
    <p:extLst>
      <p:ext uri="{BB962C8B-B14F-4D97-AF65-F5344CB8AC3E}">
        <p14:creationId xmlns:p14="http://schemas.microsoft.com/office/powerpoint/2010/main" val="41764147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r>
              <a:rPr lang="en-US" altLang="en-US" smtClean="0"/>
              <a:t>Teachers Perspectives</a:t>
            </a:r>
          </a:p>
        </p:txBody>
      </p:sp>
      <p:sp>
        <p:nvSpPr>
          <p:cNvPr id="147459" name="Rectangle 3"/>
          <p:cNvSpPr>
            <a:spLocks noGrp="1" noChangeArrowheads="1"/>
          </p:cNvSpPr>
          <p:nvPr>
            <p:ph type="body" idx="1"/>
          </p:nvPr>
        </p:nvSpPr>
        <p:spPr/>
        <p:txBody>
          <a:bodyPr/>
          <a:lstStyle/>
          <a:p>
            <a:r>
              <a:rPr lang="en-US" altLang="en-US" smtClean="0"/>
              <a:t>Attention to other activities.</a:t>
            </a:r>
          </a:p>
          <a:p>
            <a:r>
              <a:rPr lang="en-US" altLang="en-US" smtClean="0"/>
              <a:t>Monologues make the child appear eccentric and ridiculed.</a:t>
            </a:r>
          </a:p>
          <a:p>
            <a:r>
              <a:rPr lang="en-US" altLang="en-US" smtClean="0"/>
              <a:t>A barrier to social inclusion.</a:t>
            </a:r>
          </a:p>
          <a:p>
            <a:r>
              <a:rPr lang="en-US" altLang="en-US" smtClean="0"/>
              <a:t>The nature of the interest (weapons).</a:t>
            </a:r>
          </a:p>
          <a:p>
            <a:r>
              <a:rPr lang="en-US" altLang="en-US" smtClean="0"/>
              <a:t>Benign eccentric or a pedantic bore.</a:t>
            </a:r>
          </a:p>
        </p:txBody>
      </p:sp>
    </p:spTree>
    <p:extLst>
      <p:ext uri="{BB962C8B-B14F-4D97-AF65-F5344CB8AC3E}">
        <p14:creationId xmlns:p14="http://schemas.microsoft.com/office/powerpoint/2010/main" val="24832235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en-US" altLang="en-US" smtClean="0"/>
              <a:t>Clinician’s Perspective.</a:t>
            </a:r>
          </a:p>
        </p:txBody>
      </p:sp>
      <p:sp>
        <p:nvSpPr>
          <p:cNvPr id="150531" name="Rectangle 3"/>
          <p:cNvSpPr>
            <a:spLocks noGrp="1" noChangeArrowheads="1"/>
          </p:cNvSpPr>
          <p:nvPr>
            <p:ph type="body" idx="1"/>
          </p:nvPr>
        </p:nvSpPr>
        <p:spPr/>
        <p:txBody>
          <a:bodyPr/>
          <a:lstStyle/>
          <a:p>
            <a:r>
              <a:rPr lang="en-US" altLang="en-US" dirty="0" smtClean="0"/>
              <a:t>Diagnosis (a change in ‘persona’).</a:t>
            </a:r>
          </a:p>
          <a:p>
            <a:r>
              <a:rPr lang="en-US" altLang="en-US" dirty="0" smtClean="0"/>
              <a:t>Morbid or macabre interests a sign of Depression or bullying).</a:t>
            </a:r>
          </a:p>
          <a:p>
            <a:r>
              <a:rPr lang="en-US" altLang="en-US" dirty="0" smtClean="0"/>
              <a:t>Progression from an activity for pleasure to a compulsive act (OCD)</a:t>
            </a:r>
          </a:p>
          <a:p>
            <a:r>
              <a:rPr lang="en-US" altLang="en-US" dirty="0" smtClean="0"/>
              <a:t>An addiction</a:t>
            </a:r>
          </a:p>
          <a:p>
            <a:r>
              <a:rPr lang="en-US" altLang="en-US" dirty="0" smtClean="0"/>
              <a:t>Using the interest in CBT</a:t>
            </a:r>
          </a:p>
          <a:p>
            <a:endParaRPr lang="en-US" altLang="en-US" dirty="0" smtClean="0"/>
          </a:p>
        </p:txBody>
      </p:sp>
    </p:spTree>
    <p:extLst>
      <p:ext uri="{BB962C8B-B14F-4D97-AF65-F5344CB8AC3E}">
        <p14:creationId xmlns:p14="http://schemas.microsoft.com/office/powerpoint/2010/main" val="7602692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fontScale="90000"/>
          </a:bodyPr>
          <a:lstStyle/>
          <a:p>
            <a:pPr>
              <a:defRPr/>
            </a:pPr>
            <a:r>
              <a:rPr lang="en-US" altLang="en-US"/>
              <a:t>Reducing or Utilizing the Interest</a:t>
            </a:r>
            <a:br>
              <a:rPr lang="en-US" altLang="en-US"/>
            </a:br>
            <a:r>
              <a:rPr lang="en-US" altLang="en-US"/>
              <a:t>1. Controlled Access</a:t>
            </a:r>
          </a:p>
        </p:txBody>
      </p:sp>
      <p:sp>
        <p:nvSpPr>
          <p:cNvPr id="151555" name="Rectangle 3"/>
          <p:cNvSpPr>
            <a:spLocks noGrp="1" noChangeArrowheads="1"/>
          </p:cNvSpPr>
          <p:nvPr>
            <p:ph type="body" idx="1"/>
          </p:nvPr>
        </p:nvSpPr>
        <p:spPr>
          <a:xfrm>
            <a:off x="685800" y="2438400"/>
            <a:ext cx="7772400" cy="4114800"/>
          </a:xfrm>
        </p:spPr>
        <p:txBody>
          <a:bodyPr/>
          <a:lstStyle/>
          <a:p>
            <a:r>
              <a:rPr lang="en-US" altLang="en-US" smtClean="0"/>
              <a:t>Time limit using a clock or timer.</a:t>
            </a:r>
          </a:p>
          <a:p>
            <a:r>
              <a:rPr lang="en-US" altLang="en-US" smtClean="0"/>
              <a:t>Scheduled times for access.</a:t>
            </a:r>
          </a:p>
          <a:p>
            <a:r>
              <a:rPr lang="en-US" altLang="en-US" smtClean="0"/>
              <a:t>Subsequent activity is enjoyable.</a:t>
            </a:r>
          </a:p>
          <a:p>
            <a:r>
              <a:rPr lang="en-US" altLang="en-US" smtClean="0"/>
              <a:t>Quality time to indulge in the interest with a parent.</a:t>
            </a:r>
          </a:p>
          <a:p>
            <a:r>
              <a:rPr lang="en-US" altLang="en-US" smtClean="0"/>
              <a:t>Sign for treatment for high levels of anxiety</a:t>
            </a:r>
          </a:p>
        </p:txBody>
      </p:sp>
    </p:spTree>
    <p:extLst>
      <p:ext uri="{BB962C8B-B14F-4D97-AF65-F5344CB8AC3E}">
        <p14:creationId xmlns:p14="http://schemas.microsoft.com/office/powerpoint/2010/main" val="17378196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r>
              <a:rPr lang="en-US" altLang="en-US" smtClean="0"/>
              <a:t>2. Unacceptable Interests.</a:t>
            </a:r>
          </a:p>
        </p:txBody>
      </p:sp>
      <p:sp>
        <p:nvSpPr>
          <p:cNvPr id="152579" name="Rectangle 3"/>
          <p:cNvSpPr>
            <a:spLocks noGrp="1" noChangeArrowheads="1"/>
          </p:cNvSpPr>
          <p:nvPr>
            <p:ph type="body" idx="1"/>
          </p:nvPr>
        </p:nvSpPr>
        <p:spPr>
          <a:xfrm>
            <a:off x="457200" y="1600200"/>
            <a:ext cx="5483225" cy="4525963"/>
          </a:xfrm>
        </p:spPr>
        <p:txBody>
          <a:bodyPr/>
          <a:lstStyle/>
          <a:p>
            <a:r>
              <a:rPr lang="en-US" altLang="en-US" smtClean="0"/>
              <a:t>Potentially dangerous, illegal or likely to be misinterpreted.</a:t>
            </a:r>
          </a:p>
          <a:p>
            <a:r>
              <a:rPr lang="en-US" altLang="en-US" smtClean="0"/>
              <a:t>Explanation using a Comic Strip Conversation.</a:t>
            </a:r>
          </a:p>
          <a:p>
            <a:r>
              <a:rPr lang="en-US" altLang="en-US" smtClean="0"/>
              <a:t>Modify the interest (poisons to the digestive system).</a:t>
            </a:r>
          </a:p>
          <a:p>
            <a:r>
              <a:rPr lang="en-US" altLang="en-US" smtClean="0"/>
              <a:t>Replacement interest.</a:t>
            </a:r>
          </a:p>
        </p:txBody>
      </p:sp>
    </p:spTree>
    <p:extLst>
      <p:ext uri="{BB962C8B-B14F-4D97-AF65-F5344CB8AC3E}">
        <p14:creationId xmlns:p14="http://schemas.microsoft.com/office/powerpoint/2010/main" val="21282567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r>
              <a:rPr lang="en-US" altLang="en-US" smtClean="0"/>
              <a:t>3. Constructive Application</a:t>
            </a:r>
          </a:p>
        </p:txBody>
      </p:sp>
      <p:sp>
        <p:nvSpPr>
          <p:cNvPr id="153603" name="Rectangle 3"/>
          <p:cNvSpPr>
            <a:spLocks noGrp="1" noChangeArrowheads="1"/>
          </p:cNvSpPr>
          <p:nvPr>
            <p:ph type="body" idx="1"/>
          </p:nvPr>
        </p:nvSpPr>
        <p:spPr/>
        <p:txBody>
          <a:bodyPr/>
          <a:lstStyle/>
          <a:p>
            <a:r>
              <a:rPr lang="en-US" altLang="en-US" smtClean="0"/>
              <a:t>Motivation and learning (reward, activity incorporates the interest).</a:t>
            </a:r>
          </a:p>
          <a:p>
            <a:r>
              <a:rPr lang="en-US" altLang="en-US" smtClean="0"/>
              <a:t>Prizes and certificates.</a:t>
            </a:r>
          </a:p>
          <a:p>
            <a:r>
              <a:rPr lang="en-US" altLang="en-US" smtClean="0"/>
              <a:t>Removal of access as a punishment.</a:t>
            </a:r>
          </a:p>
        </p:txBody>
      </p:sp>
    </p:spTree>
    <p:extLst>
      <p:ext uri="{BB962C8B-B14F-4D97-AF65-F5344CB8AC3E}">
        <p14:creationId xmlns:p14="http://schemas.microsoft.com/office/powerpoint/2010/main" val="37126851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r>
              <a:rPr lang="en-US" altLang="en-US" smtClean="0"/>
              <a:t>3 Constructive Application</a:t>
            </a:r>
          </a:p>
        </p:txBody>
      </p:sp>
      <p:sp>
        <p:nvSpPr>
          <p:cNvPr id="154627" name="Rectangle 3"/>
          <p:cNvSpPr>
            <a:spLocks noGrp="1" noChangeArrowheads="1"/>
          </p:cNvSpPr>
          <p:nvPr>
            <p:ph type="body" idx="1"/>
          </p:nvPr>
        </p:nvSpPr>
        <p:spPr/>
        <p:txBody>
          <a:bodyPr/>
          <a:lstStyle/>
          <a:p>
            <a:r>
              <a:rPr lang="en-US" altLang="en-US" smtClean="0"/>
              <a:t>Employment.</a:t>
            </a:r>
          </a:p>
          <a:p>
            <a:r>
              <a:rPr lang="en-US" altLang="en-US" smtClean="0"/>
              <a:t>Private tuition.</a:t>
            </a:r>
          </a:p>
          <a:p>
            <a:r>
              <a:rPr lang="en-US" altLang="en-US" smtClean="0"/>
              <a:t>A means of making friends.</a:t>
            </a:r>
          </a:p>
          <a:p>
            <a:r>
              <a:rPr lang="en-US" altLang="en-US" smtClean="0"/>
              <a:t>Learn the contextual signs and explanatory comments and questions. </a:t>
            </a:r>
          </a:p>
          <a:p>
            <a:endParaRPr lang="en-US" altLang="en-US" smtClean="0"/>
          </a:p>
        </p:txBody>
      </p:sp>
    </p:spTree>
    <p:extLst>
      <p:ext uri="{BB962C8B-B14F-4D97-AF65-F5344CB8AC3E}">
        <p14:creationId xmlns:p14="http://schemas.microsoft.com/office/powerpoint/2010/main" val="4788677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r>
              <a:rPr lang="en-US" altLang="en-US" smtClean="0"/>
              <a:t>Society’s Perspective</a:t>
            </a:r>
          </a:p>
        </p:txBody>
      </p:sp>
      <p:sp>
        <p:nvSpPr>
          <p:cNvPr id="155651" name="Rectangle 3"/>
          <p:cNvSpPr>
            <a:spLocks noGrp="1" noChangeArrowheads="1"/>
          </p:cNvSpPr>
          <p:nvPr>
            <p:ph type="body" idx="1"/>
          </p:nvPr>
        </p:nvSpPr>
        <p:spPr/>
        <p:txBody>
          <a:bodyPr/>
          <a:lstStyle/>
          <a:p>
            <a:r>
              <a:rPr lang="en-US" altLang="en-US" smtClean="0"/>
              <a:t>Originality in Science and Art</a:t>
            </a:r>
          </a:p>
        </p:txBody>
      </p:sp>
    </p:spTree>
    <p:extLst>
      <p:ext uri="{BB962C8B-B14F-4D97-AF65-F5344CB8AC3E}">
        <p14:creationId xmlns:p14="http://schemas.microsoft.com/office/powerpoint/2010/main" val="2180427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9" name="Rectangle 2"/>
          <p:cNvSpPr>
            <a:spLocks noGrp="1" noChangeArrowheads="1"/>
          </p:cNvSpPr>
          <p:nvPr>
            <p:ph idx="1"/>
          </p:nvPr>
        </p:nvSpPr>
        <p:spPr/>
        <p:txBody>
          <a:bodyPr/>
          <a:lstStyle/>
          <a:p>
            <a:pPr eaLnBrk="1" hangingPunct="1"/>
            <a:r>
              <a:rPr lang="en-US" altLang="en-US" smtClean="0"/>
              <a:t>Engineering ability</a:t>
            </a:r>
          </a:p>
          <a:p>
            <a:pPr eaLnBrk="1" hangingPunct="1"/>
            <a:r>
              <a:rPr lang="en-US" altLang="en-US" smtClean="0"/>
              <a:t>Mathematics and science</a:t>
            </a:r>
          </a:p>
          <a:p>
            <a:pPr eaLnBrk="1" hangingPunct="1"/>
            <a:r>
              <a:rPr lang="en-US" altLang="en-US" smtClean="0"/>
              <a:t>Music and fine art</a:t>
            </a:r>
          </a:p>
          <a:p>
            <a:pPr eaLnBrk="1" hangingPunct="1"/>
            <a:r>
              <a:rPr lang="en-US" altLang="en-US" smtClean="0"/>
              <a:t>Imagination</a:t>
            </a:r>
          </a:p>
          <a:p>
            <a:pPr eaLnBrk="1" hangingPunct="1"/>
            <a:r>
              <a:rPr lang="en-US" altLang="en-US" smtClean="0"/>
              <a:t>Animals</a:t>
            </a:r>
          </a:p>
        </p:txBody>
      </p:sp>
      <p:sp>
        <p:nvSpPr>
          <p:cNvPr id="2" name="Title 1"/>
          <p:cNvSpPr>
            <a:spLocks noGrp="1"/>
          </p:cNvSpPr>
          <p:nvPr>
            <p:ph type="title"/>
          </p:nvPr>
        </p:nvSpPr>
        <p:spPr/>
        <p:txBody>
          <a:bodyPr/>
          <a:lstStyle/>
          <a:p>
            <a:endParaRPr lang="en-AU"/>
          </a:p>
        </p:txBody>
      </p:sp>
    </p:spTree>
    <p:extLst>
      <p:ext uri="{BB962C8B-B14F-4D97-AF65-F5344CB8AC3E}">
        <p14:creationId xmlns:p14="http://schemas.microsoft.com/office/powerpoint/2010/main" val="40513516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a:xfrm>
            <a:off x="1066800" y="914400"/>
            <a:ext cx="7391400" cy="990600"/>
          </a:xfrm>
        </p:spPr>
        <p:txBody>
          <a:bodyPr rtlCol="0">
            <a:normAutofit fontScale="90000"/>
          </a:bodyPr>
          <a:lstStyle/>
          <a:p>
            <a:pPr eaLnBrk="1" fontAlgn="auto" hangingPunct="1">
              <a:spcAft>
                <a:spcPts val="0"/>
              </a:spcAft>
              <a:defRPr/>
            </a:pPr>
            <a:r>
              <a:rPr lang="en-US" sz="4000"/>
              <a:t>“If the world was left to you socialites, we would still be in caves talking to each other” Temple Grandin</a:t>
            </a:r>
            <a:endParaRPr lang="en-AU" sz="4000"/>
          </a:p>
        </p:txBody>
      </p:sp>
      <p:sp>
        <p:nvSpPr>
          <p:cNvPr id="158724" name="Rectangle 3"/>
          <p:cNvSpPr>
            <a:spLocks noGrp="1" noChangeArrowheads="1"/>
          </p:cNvSpPr>
          <p:nvPr>
            <p:ph type="body" sz="half" idx="2"/>
          </p:nvPr>
        </p:nvSpPr>
        <p:spPr>
          <a:xfrm>
            <a:off x="5105400" y="1981200"/>
            <a:ext cx="3810000" cy="4114800"/>
          </a:xfrm>
        </p:spPr>
        <p:txBody>
          <a:bodyPr/>
          <a:lstStyle/>
          <a:p>
            <a:pPr eaLnBrk="1" hangingPunct="1"/>
            <a:endParaRPr lang="en-AU" altLang="en-US" sz="2800" smtClean="0"/>
          </a:p>
        </p:txBody>
      </p:sp>
      <p:sp>
        <p:nvSpPr>
          <p:cNvPr id="2" name="ClipArt Placeholder 1"/>
          <p:cNvSpPr>
            <a:spLocks noGrp="1"/>
          </p:cNvSpPr>
          <p:nvPr>
            <p:ph type="clipArt" sz="half" idx="1"/>
          </p:nvPr>
        </p:nvSpPr>
        <p:spPr/>
      </p:sp>
    </p:spTree>
    <p:custDataLst>
      <p:tags r:id="rId1"/>
    </p:custDataLst>
    <p:extLst>
      <p:ext uri="{BB962C8B-B14F-4D97-AF65-F5344CB8AC3E}">
        <p14:creationId xmlns:p14="http://schemas.microsoft.com/office/powerpoint/2010/main" val="191107736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p:cNvSpPr>
          <p:nvPr>
            <p:ph type="title"/>
          </p:nvPr>
        </p:nvSpPr>
        <p:spPr/>
        <p:txBody>
          <a:bodyPr/>
          <a:lstStyle/>
          <a:p>
            <a:r>
              <a:rPr lang="en-AU" altLang="en-US" smtClean="0"/>
              <a:t>Functions of Special Interests</a:t>
            </a:r>
          </a:p>
        </p:txBody>
      </p:sp>
      <p:sp>
        <p:nvSpPr>
          <p:cNvPr id="142339" name="Content Placeholder 2"/>
          <p:cNvSpPr>
            <a:spLocks noGrp="1"/>
          </p:cNvSpPr>
          <p:nvPr>
            <p:ph idx="1"/>
          </p:nvPr>
        </p:nvSpPr>
        <p:spPr/>
        <p:txBody>
          <a:bodyPr/>
          <a:lstStyle/>
          <a:p>
            <a:r>
              <a:rPr lang="en-AU" altLang="en-US" b="1" smtClean="0"/>
              <a:t>Knowledge overcomes Fear </a:t>
            </a:r>
            <a:r>
              <a:rPr lang="en-AU" altLang="en-US" smtClean="0"/>
              <a:t>(Liliana and spiders)</a:t>
            </a:r>
          </a:p>
          <a:p>
            <a:r>
              <a:rPr lang="en-AU" altLang="en-US" b="1" smtClean="0"/>
              <a:t>Source of pleasure </a:t>
            </a:r>
            <a:r>
              <a:rPr lang="en-AU" altLang="en-US" smtClean="0"/>
              <a:t>(superior to interpersonal pleasures, - addiction?)</a:t>
            </a:r>
          </a:p>
          <a:p>
            <a:r>
              <a:rPr lang="en-AU" altLang="en-US" b="1" smtClean="0"/>
              <a:t>Means of relaxation </a:t>
            </a:r>
            <a:r>
              <a:rPr lang="en-AU" altLang="en-US" smtClean="0"/>
              <a:t>calming</a:t>
            </a:r>
          </a:p>
        </p:txBody>
      </p:sp>
    </p:spTree>
    <p:extLst>
      <p:ext uri="{BB962C8B-B14F-4D97-AF65-F5344CB8AC3E}">
        <p14:creationId xmlns:p14="http://schemas.microsoft.com/office/powerpoint/2010/main" val="229809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1"/>
          <p:cNvSpPr>
            <a:spLocks noGrp="1"/>
          </p:cNvSpPr>
          <p:nvPr>
            <p:ph type="title"/>
          </p:nvPr>
        </p:nvSpPr>
        <p:spPr/>
        <p:txBody>
          <a:bodyPr/>
          <a:lstStyle/>
          <a:p>
            <a:r>
              <a:rPr lang="en-AU" altLang="en-US" smtClean="0"/>
              <a:t>Functions of Special Interests</a:t>
            </a:r>
          </a:p>
        </p:txBody>
      </p:sp>
      <p:sp>
        <p:nvSpPr>
          <p:cNvPr id="143363" name="Content Placeholder 2"/>
          <p:cNvSpPr>
            <a:spLocks noGrp="1"/>
          </p:cNvSpPr>
          <p:nvPr>
            <p:ph idx="1"/>
          </p:nvPr>
        </p:nvSpPr>
        <p:spPr/>
        <p:txBody>
          <a:bodyPr/>
          <a:lstStyle/>
          <a:p>
            <a:r>
              <a:rPr lang="en-AU" altLang="en-US" b="1" smtClean="0"/>
              <a:t>Attempt to achieve coherence </a:t>
            </a:r>
            <a:r>
              <a:rPr lang="en-AU" altLang="en-US" smtClean="0"/>
              <a:t>Putting things in order, categorizing</a:t>
            </a:r>
          </a:p>
          <a:p>
            <a:r>
              <a:rPr lang="en-AU" altLang="en-US" b="1" smtClean="0"/>
              <a:t>Understand the physical world </a:t>
            </a:r>
            <a:r>
              <a:rPr lang="en-AU" altLang="en-US" smtClean="0"/>
              <a:t>Science and the natural world (psychology)</a:t>
            </a:r>
          </a:p>
          <a:p>
            <a:r>
              <a:rPr lang="en-AU" altLang="en-US" b="1" smtClean="0"/>
              <a:t>Comforting </a:t>
            </a:r>
            <a:r>
              <a:rPr lang="en-AU" altLang="en-US" smtClean="0"/>
              <a:t>Certainty of facts and information</a:t>
            </a:r>
            <a:endParaRPr lang="en-AU" altLang="en-US" b="1" smtClean="0"/>
          </a:p>
          <a:p>
            <a:endParaRPr lang="en-AU" altLang="en-US" b="1" smtClean="0"/>
          </a:p>
          <a:p>
            <a:endParaRPr lang="en-AU" altLang="en-US" smtClean="0"/>
          </a:p>
        </p:txBody>
      </p:sp>
    </p:spTree>
    <p:extLst>
      <p:ext uri="{BB962C8B-B14F-4D97-AF65-F5344CB8AC3E}">
        <p14:creationId xmlns:p14="http://schemas.microsoft.com/office/powerpoint/2010/main" val="11527794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itle 1"/>
          <p:cNvSpPr>
            <a:spLocks noGrp="1"/>
          </p:cNvSpPr>
          <p:nvPr>
            <p:ph type="title"/>
          </p:nvPr>
        </p:nvSpPr>
        <p:spPr/>
        <p:txBody>
          <a:bodyPr/>
          <a:lstStyle/>
          <a:p>
            <a:r>
              <a:rPr lang="en-AU" altLang="en-US" smtClean="0"/>
              <a:t>Functions of Special Interests</a:t>
            </a:r>
          </a:p>
        </p:txBody>
      </p:sp>
      <p:sp>
        <p:nvSpPr>
          <p:cNvPr id="144387" name="Content Placeholder 2"/>
          <p:cNvSpPr>
            <a:spLocks noGrp="1"/>
          </p:cNvSpPr>
          <p:nvPr>
            <p:ph idx="1"/>
          </p:nvPr>
        </p:nvSpPr>
        <p:spPr>
          <a:xfrm>
            <a:off x="457200" y="1268413"/>
            <a:ext cx="8229600" cy="4525962"/>
          </a:xfrm>
        </p:spPr>
        <p:txBody>
          <a:bodyPr/>
          <a:lstStyle/>
          <a:p>
            <a:r>
              <a:rPr lang="en-AU" altLang="en-US" b="1" smtClean="0"/>
              <a:t>Create an alternative world </a:t>
            </a:r>
            <a:r>
              <a:rPr lang="en-AU" altLang="en-US" smtClean="0"/>
              <a:t>from dinosaurs to science fiction and fantasy worlds, in literature and Internet role playing games</a:t>
            </a:r>
          </a:p>
          <a:p>
            <a:r>
              <a:rPr lang="en-AU" altLang="en-US" b="1" smtClean="0"/>
              <a:t>Sense of identity </a:t>
            </a:r>
            <a:r>
              <a:rPr lang="en-AU" altLang="en-US" smtClean="0"/>
              <a:t>The interest defines who you are, being proud of achievements, Superheroes (Harry Potter) and respect</a:t>
            </a:r>
          </a:p>
        </p:txBody>
      </p:sp>
    </p:spTree>
    <p:extLst>
      <p:ext uri="{BB962C8B-B14F-4D97-AF65-F5344CB8AC3E}">
        <p14:creationId xmlns:p14="http://schemas.microsoft.com/office/powerpoint/2010/main" val="3075510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1"/>
          <p:cNvSpPr>
            <a:spLocks noGrp="1"/>
          </p:cNvSpPr>
          <p:nvPr>
            <p:ph type="title"/>
          </p:nvPr>
        </p:nvSpPr>
        <p:spPr/>
        <p:txBody>
          <a:bodyPr/>
          <a:lstStyle/>
          <a:p>
            <a:r>
              <a:rPr lang="en-AU" altLang="en-US" smtClean="0"/>
              <a:t>Functions of Special Interests</a:t>
            </a:r>
          </a:p>
        </p:txBody>
      </p:sp>
      <p:sp>
        <p:nvSpPr>
          <p:cNvPr id="145411" name="Content Placeholder 2"/>
          <p:cNvSpPr>
            <a:spLocks noGrp="1"/>
          </p:cNvSpPr>
          <p:nvPr>
            <p:ph idx="1"/>
          </p:nvPr>
        </p:nvSpPr>
        <p:spPr/>
        <p:txBody>
          <a:bodyPr/>
          <a:lstStyle/>
          <a:p>
            <a:r>
              <a:rPr lang="en-AU" altLang="en-US" b="1" smtClean="0"/>
              <a:t>Indicates intelligence </a:t>
            </a:r>
            <a:r>
              <a:rPr lang="en-AU" altLang="en-US" smtClean="0"/>
              <a:t>The ‘wow’ factor</a:t>
            </a:r>
          </a:p>
          <a:p>
            <a:r>
              <a:rPr lang="en-AU" altLang="en-US" b="1" smtClean="0"/>
              <a:t>Facilitates friendships and conversation </a:t>
            </a:r>
            <a:r>
              <a:rPr lang="en-AU" altLang="en-US" smtClean="0"/>
              <a:t>British characteristics</a:t>
            </a:r>
          </a:p>
          <a:p>
            <a:r>
              <a:rPr lang="en-AU" altLang="en-US" b="1" smtClean="0"/>
              <a:t>Thought blocker </a:t>
            </a:r>
            <a:r>
              <a:rPr lang="en-AU" altLang="en-US" smtClean="0"/>
              <a:t>for anxiety</a:t>
            </a:r>
          </a:p>
          <a:p>
            <a:r>
              <a:rPr lang="en-AU" altLang="en-US" b="1" smtClean="0"/>
              <a:t>Energizer</a:t>
            </a:r>
            <a:r>
              <a:rPr lang="en-AU" altLang="en-US" smtClean="0"/>
              <a:t> when exhausted from socializing or depressed</a:t>
            </a:r>
          </a:p>
          <a:p>
            <a:r>
              <a:rPr lang="en-AU" altLang="en-US" b="1" smtClean="0"/>
              <a:t>Career </a:t>
            </a:r>
            <a:r>
              <a:rPr lang="en-AU" altLang="en-US" smtClean="0"/>
              <a:t>known for expertise (University)</a:t>
            </a:r>
            <a:endParaRPr lang="en-AU" altLang="en-US" b="1" smtClean="0"/>
          </a:p>
        </p:txBody>
      </p:sp>
    </p:spTree>
    <p:extLst>
      <p:ext uri="{BB962C8B-B14F-4D97-AF65-F5344CB8AC3E}">
        <p14:creationId xmlns:p14="http://schemas.microsoft.com/office/powerpoint/2010/main" val="14257234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endParaRPr lang="en-US" altLang="en-US" smtClean="0"/>
          </a:p>
        </p:txBody>
      </p:sp>
      <p:sp>
        <p:nvSpPr>
          <p:cNvPr id="146435" name="Rectangle 3"/>
          <p:cNvSpPr>
            <a:spLocks noGrp="1" noChangeArrowheads="1"/>
          </p:cNvSpPr>
          <p:nvPr>
            <p:ph type="body" idx="1"/>
          </p:nvPr>
        </p:nvSpPr>
        <p:spPr/>
        <p:txBody>
          <a:bodyPr/>
          <a:lstStyle/>
          <a:p>
            <a:r>
              <a:rPr lang="en-US" altLang="en-US" sz="4000" i="1" smtClean="0"/>
              <a:t>“ The best thing about academia is that we get paid to talk about our favorite topic and students take notes and feed back our words of wisdom at exams”.</a:t>
            </a:r>
          </a:p>
        </p:txBody>
      </p:sp>
    </p:spTree>
    <p:extLst>
      <p:ext uri="{BB962C8B-B14F-4D97-AF65-F5344CB8AC3E}">
        <p14:creationId xmlns:p14="http://schemas.microsoft.com/office/powerpoint/2010/main" val="27499428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p:cNvSpPr>
            <a:spLocks noGrp="1"/>
          </p:cNvSpPr>
          <p:nvPr>
            <p:ph type="title"/>
          </p:nvPr>
        </p:nvSpPr>
        <p:spPr/>
        <p:txBody>
          <a:bodyPr/>
          <a:lstStyle/>
          <a:p>
            <a:pPr eaLnBrk="1" hangingPunct="1"/>
            <a:r>
              <a:rPr lang="en-AU" smtClean="0"/>
              <a:t>Special Interests</a:t>
            </a:r>
          </a:p>
        </p:txBody>
      </p:sp>
      <p:sp>
        <p:nvSpPr>
          <p:cNvPr id="101379" name="Content Placeholder 2"/>
          <p:cNvSpPr>
            <a:spLocks noGrp="1"/>
          </p:cNvSpPr>
          <p:nvPr>
            <p:ph idx="1"/>
          </p:nvPr>
        </p:nvSpPr>
        <p:spPr>
          <a:xfrm>
            <a:off x="323850" y="1484313"/>
            <a:ext cx="7786688" cy="4525962"/>
          </a:xfrm>
        </p:spPr>
        <p:txBody>
          <a:bodyPr/>
          <a:lstStyle/>
          <a:p>
            <a:pPr marL="0" indent="0" eaLnBrk="1" hangingPunct="1">
              <a:buFont typeface="Arial" pitchFamily="34" charset="0"/>
              <a:buNone/>
              <a:defRPr/>
            </a:pPr>
            <a:r>
              <a:rPr lang="en-AU" sz="2400" i="1" dirty="0" smtClean="0"/>
              <a:t>“I collect potato mashers. I think I have something over 500, all different. I know other people normally don’t get excited about potato mashers. However, sometimes I can tell from the time they spend looking at some of my potato mashers and how they handle them that they are interested”.</a:t>
            </a:r>
          </a:p>
          <a:p>
            <a:pPr marL="0" indent="0" eaLnBrk="1" hangingPunct="1">
              <a:buFont typeface="Arial" pitchFamily="34" charset="0"/>
              <a:buNone/>
              <a:defRPr/>
            </a:pPr>
            <a:endParaRPr lang="en-US" sz="2400" i="1" dirty="0" smtClean="0"/>
          </a:p>
          <a:p>
            <a:pPr marL="0" indent="0" eaLnBrk="1" hangingPunct="1">
              <a:buFont typeface="Arial" pitchFamily="34" charset="0"/>
              <a:buNone/>
              <a:defRPr/>
            </a:pPr>
            <a:r>
              <a:rPr lang="en-US" sz="2400" i="1" dirty="0" smtClean="0"/>
              <a:t>“Most people think my interest in mushrooms is strange”.</a:t>
            </a:r>
          </a:p>
          <a:p>
            <a:pPr marL="0" indent="0" eaLnBrk="1" hangingPunct="1">
              <a:buFont typeface="Arial" pitchFamily="34" charset="0"/>
              <a:buNone/>
              <a:defRPr/>
            </a:pPr>
            <a:endParaRPr lang="en-AU" i="1" dirty="0" smtClean="0"/>
          </a:p>
          <a:p>
            <a:pPr eaLnBrk="1" hangingPunct="1">
              <a:defRPr/>
            </a:pPr>
            <a:endParaRPr lang="en-AU" dirty="0" smtClean="0"/>
          </a:p>
        </p:txBody>
      </p:sp>
    </p:spTree>
    <p:extLst>
      <p:ext uri="{BB962C8B-B14F-4D97-AF65-F5344CB8AC3E}">
        <p14:creationId xmlns:p14="http://schemas.microsoft.com/office/powerpoint/2010/main" val="28731346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itle 1"/>
          <p:cNvSpPr>
            <a:spLocks noGrp="1"/>
          </p:cNvSpPr>
          <p:nvPr>
            <p:ph type="title"/>
          </p:nvPr>
        </p:nvSpPr>
        <p:spPr/>
        <p:txBody>
          <a:bodyPr/>
          <a:lstStyle/>
          <a:p>
            <a:pPr eaLnBrk="1" hangingPunct="1"/>
            <a:r>
              <a:rPr lang="en-AU" smtClean="0"/>
              <a:t>Emotions and the Special Interest</a:t>
            </a:r>
          </a:p>
        </p:txBody>
      </p:sp>
      <p:sp>
        <p:nvSpPr>
          <p:cNvPr id="155651" name="Content Placeholder 2"/>
          <p:cNvSpPr>
            <a:spLocks noGrp="1"/>
          </p:cNvSpPr>
          <p:nvPr>
            <p:ph idx="1"/>
          </p:nvPr>
        </p:nvSpPr>
        <p:spPr>
          <a:xfrm>
            <a:off x="457200" y="1600200"/>
            <a:ext cx="4762500" cy="4525963"/>
          </a:xfrm>
        </p:spPr>
        <p:txBody>
          <a:bodyPr>
            <a:normAutofit lnSpcReduction="10000"/>
          </a:bodyPr>
          <a:lstStyle/>
          <a:p>
            <a:pPr marL="0" indent="0" eaLnBrk="1" hangingPunct="1">
              <a:buFont typeface="Arial" pitchFamily="34" charset="0"/>
              <a:buNone/>
            </a:pPr>
            <a:r>
              <a:rPr lang="en-AU" i="1" smtClean="0"/>
              <a:t>“My emotional range is quite extreme and somewhat rudimentary. However, when I engage in my special interest on my own, I can access a greater emotional realm and landscape that is wonderful and safe for me, in that context”.</a:t>
            </a:r>
          </a:p>
        </p:txBody>
      </p:sp>
    </p:spTree>
    <p:extLst>
      <p:ext uri="{BB962C8B-B14F-4D97-AF65-F5344CB8AC3E}">
        <p14:creationId xmlns:p14="http://schemas.microsoft.com/office/powerpoint/2010/main" val="295693440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OWER3D TRANSITION" val="DropIn.p3d 7"/>
  <p:tag name="POWER3D OPTIONS" val="Medium "/>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1020</Words>
  <Application>Microsoft Office PowerPoint</Application>
  <PresentationFormat>On-screen Show (4:3)</PresentationFormat>
  <Paragraphs>114</Paragraphs>
  <Slides>29</Slides>
  <Notes>2</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Handouts for WA: Special Interests</vt:lpstr>
      <vt:lpstr>The Reasons for Special Interests </vt:lpstr>
      <vt:lpstr>Functions of Special Interests</vt:lpstr>
      <vt:lpstr>Functions of Special Interests</vt:lpstr>
      <vt:lpstr>Functions of Special Interests</vt:lpstr>
      <vt:lpstr>Functions of Special Interests</vt:lpstr>
      <vt:lpstr>PowerPoint Presentation</vt:lpstr>
      <vt:lpstr>Special Interests</vt:lpstr>
      <vt:lpstr>Emotions and the Special Interest</vt:lpstr>
      <vt:lpstr>Developmental Sequence</vt:lpstr>
      <vt:lpstr>Interests of Girls</vt:lpstr>
      <vt:lpstr>Special Interests</vt:lpstr>
      <vt:lpstr>Special Interest</vt:lpstr>
      <vt:lpstr>PowerPoint Presentation</vt:lpstr>
      <vt:lpstr>Collections and interests</vt:lpstr>
      <vt:lpstr>Special Interest: Vikings</vt:lpstr>
      <vt:lpstr>Preferences</vt:lpstr>
      <vt:lpstr>Preferences</vt:lpstr>
      <vt:lpstr>Art</vt:lpstr>
      <vt:lpstr>From Trains to Train Staff</vt:lpstr>
      <vt:lpstr>Teachers Perspectives</vt:lpstr>
      <vt:lpstr>Clinician’s Perspective.</vt:lpstr>
      <vt:lpstr>Reducing or Utilizing the Interest 1. Controlled Access</vt:lpstr>
      <vt:lpstr>2. Unacceptable Interests.</vt:lpstr>
      <vt:lpstr>3. Constructive Application</vt:lpstr>
      <vt:lpstr>3 Constructive Application</vt:lpstr>
      <vt:lpstr>Society’s Perspective</vt:lpstr>
      <vt:lpstr>PowerPoint Presentation</vt:lpstr>
      <vt:lpstr>“If the world was left to you socialites, we would still be in caves talking to each other” Temple Grandin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Handouts for WA: Special Interests</dc:title>
  <dc:creator>Tony Attwood</dc:creator>
  <cp:lastModifiedBy>Tony Attwood</cp:lastModifiedBy>
  <cp:revision>2</cp:revision>
  <dcterms:created xsi:type="dcterms:W3CDTF">2014-09-08T07:01:39Z</dcterms:created>
  <dcterms:modified xsi:type="dcterms:W3CDTF">2014-09-08T07:05:36Z</dcterms:modified>
</cp:coreProperties>
</file>